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4118" r:id="rId2"/>
    <p:sldId id="4122" r:id="rId3"/>
    <p:sldId id="412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7" d="100"/>
          <a:sy n="67" d="100"/>
        </p:scale>
        <p:origin x="452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05971-5357-4DCD-8280-0F14A822D5C1}" type="datetimeFigureOut">
              <a:rPr lang="en-AU" smtClean="0"/>
              <a:t>24/06/2024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4BD67-DFDB-41B8-9351-EFAADC2335C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836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D37-5CE6-49A2-BC16-3DDBAA5272C7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601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dirty="0"/>
              <a:t>Examples. </a:t>
            </a:r>
          </a:p>
          <a:p>
            <a:endParaRPr lang="en-AU" sz="1200" dirty="0"/>
          </a:p>
          <a:p>
            <a:r>
              <a:rPr lang="en-AU" sz="1200" b="1" dirty="0"/>
              <a:t>You Said…</a:t>
            </a:r>
            <a:r>
              <a:rPr lang="en-AU" sz="1200" dirty="0"/>
              <a:t>Maintenance team was short on gear to complete DRE03 Rope change. </a:t>
            </a:r>
          </a:p>
          <a:p>
            <a:r>
              <a:rPr lang="en-AU" sz="1200" b="1" dirty="0"/>
              <a:t>WE did… TOGETHER. </a:t>
            </a:r>
            <a:r>
              <a:rPr lang="en-AU" sz="1200" dirty="0"/>
              <a:t>Dragline team provided operational resources to help and achieve the maintenance scope ensuring dragline availability was not impacted beyond scheduled maintenance.  </a:t>
            </a:r>
          </a:p>
          <a:p>
            <a:r>
              <a:rPr lang="en-AU" sz="1200" b="1" dirty="0"/>
              <a:t>Action: </a:t>
            </a:r>
            <a:r>
              <a:rPr lang="en-AU" sz="1200" dirty="0"/>
              <a:t>Bright spot XXXX, Maintenance manager to visit dragline ops team L1</a:t>
            </a:r>
          </a:p>
          <a:p>
            <a:endParaRPr lang="en-AU" sz="1200" dirty="0"/>
          </a:p>
          <a:p>
            <a:endParaRPr lang="en-AU" sz="1200" dirty="0"/>
          </a:p>
          <a:p>
            <a:r>
              <a:rPr lang="en-AU" sz="1200" b="1" dirty="0"/>
              <a:t>You Said… </a:t>
            </a:r>
            <a:r>
              <a:rPr lang="en-AU" sz="1200" dirty="0"/>
              <a:t>Camera quality in dozers was reported as an issue across all areas in the Dozer Quality Circles held.   </a:t>
            </a:r>
          </a:p>
          <a:p>
            <a:r>
              <a:rPr lang="en-AU" sz="1200" b="1" dirty="0"/>
              <a:t>WE did… TOGETHER. </a:t>
            </a:r>
            <a:r>
              <a:rPr lang="en-AU" sz="1200" dirty="0"/>
              <a:t> Camera’s updated with improved resolution to ensure that camera’s are effective in assisting dozer operators in their day to day tasks. </a:t>
            </a:r>
            <a:endParaRPr lang="en-AU" sz="1200" b="1" dirty="0"/>
          </a:p>
          <a:p>
            <a:r>
              <a:rPr lang="en-AU" sz="1200" b="1" dirty="0"/>
              <a:t>Action: </a:t>
            </a:r>
            <a:r>
              <a:rPr lang="en-AU" sz="1200" dirty="0"/>
              <a:t>Bright spot XXXX, added to entrance boards and flagged for </a:t>
            </a:r>
            <a:r>
              <a:rPr lang="en-AU" sz="1200" dirty="0" err="1"/>
              <a:t>MineConnect</a:t>
            </a:r>
            <a:r>
              <a:rPr lang="en-AU" sz="1200" dirty="0"/>
              <a:t> newsletter </a:t>
            </a:r>
          </a:p>
          <a:p>
            <a:endParaRPr lang="en-AU" sz="12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D37-5CE6-49A2-BC16-3DDBAA5272C7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7637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dirty="0"/>
              <a:t>Examples. </a:t>
            </a:r>
          </a:p>
          <a:p>
            <a:endParaRPr lang="en-AU" sz="1200" dirty="0"/>
          </a:p>
          <a:p>
            <a:r>
              <a:rPr lang="en-AU" sz="1200" b="1" dirty="0"/>
              <a:t>You Said…</a:t>
            </a:r>
            <a:r>
              <a:rPr lang="en-AU" sz="1200" dirty="0"/>
              <a:t>Maintenance team was short on gear to complete DRE03 Rope change. </a:t>
            </a:r>
          </a:p>
          <a:p>
            <a:r>
              <a:rPr lang="en-AU" sz="1200" b="1" dirty="0"/>
              <a:t>WE did… TOGETHER. </a:t>
            </a:r>
            <a:r>
              <a:rPr lang="en-AU" sz="1200" dirty="0"/>
              <a:t>Dragline team provided operational resources to help and achieve the maintenance scope ensuring dragline availability was not impacted beyond scheduled maintenance.  </a:t>
            </a:r>
          </a:p>
          <a:p>
            <a:r>
              <a:rPr lang="en-AU" sz="1200" b="1" dirty="0"/>
              <a:t>Action: </a:t>
            </a:r>
            <a:r>
              <a:rPr lang="en-AU" sz="1200" dirty="0"/>
              <a:t>Bright spot XXXX, Maintenance manager to visit dragline ops team L1</a:t>
            </a:r>
          </a:p>
          <a:p>
            <a:endParaRPr lang="en-AU" sz="1200" dirty="0"/>
          </a:p>
          <a:p>
            <a:endParaRPr lang="en-AU" sz="1200" dirty="0"/>
          </a:p>
          <a:p>
            <a:r>
              <a:rPr lang="en-AU" sz="1200" b="1" dirty="0"/>
              <a:t>You Said… </a:t>
            </a:r>
            <a:r>
              <a:rPr lang="en-AU" sz="1200" dirty="0"/>
              <a:t>Camera quality in dozers was reported as an issue across all areas in the Dozer Quality Circles held.   </a:t>
            </a:r>
          </a:p>
          <a:p>
            <a:r>
              <a:rPr lang="en-AU" sz="1200" b="1" dirty="0"/>
              <a:t>WE did… TOGETHER. </a:t>
            </a:r>
            <a:r>
              <a:rPr lang="en-AU" sz="1200" dirty="0"/>
              <a:t> Camera’s updated with improved resolution to ensure that camera’s are effective in assisting dozer operators in their day to day tasks. </a:t>
            </a:r>
            <a:endParaRPr lang="en-AU" sz="1200" b="1" dirty="0"/>
          </a:p>
          <a:p>
            <a:r>
              <a:rPr lang="en-AU" sz="1200" b="1" dirty="0"/>
              <a:t>Action: </a:t>
            </a:r>
            <a:r>
              <a:rPr lang="en-AU" sz="1200" dirty="0"/>
              <a:t>Bright spot XXXX, added to entrance boards and flagged for </a:t>
            </a:r>
            <a:r>
              <a:rPr lang="en-AU" sz="1200" dirty="0" err="1"/>
              <a:t>MineConnect</a:t>
            </a:r>
            <a:r>
              <a:rPr lang="en-AU" sz="1200" dirty="0"/>
              <a:t> newsletter </a:t>
            </a:r>
          </a:p>
          <a:p>
            <a:endParaRPr lang="en-AU" sz="12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06D37-5CE6-49A2-BC16-3DDBAA5272C7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8242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1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9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4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ble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352F0C8-485A-FF4B-A4C6-67F6F14997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831695" cy="6858000"/>
          </a:xfrm>
          <a:custGeom>
            <a:avLst/>
            <a:gdLst>
              <a:gd name="connsiteX0" fmla="*/ 0 w 10215191"/>
              <a:gd name="connsiteY0" fmla="*/ 0 h 13716000"/>
              <a:gd name="connsiteX1" fmla="*/ 3287179 w 10215191"/>
              <a:gd name="connsiteY1" fmla="*/ 0 h 13716000"/>
              <a:gd name="connsiteX2" fmla="*/ 3291721 w 10215191"/>
              <a:gd name="connsiteY2" fmla="*/ 0 h 13716000"/>
              <a:gd name="connsiteX3" fmla="*/ 3357150 w 10215191"/>
              <a:gd name="connsiteY3" fmla="*/ 0 h 13716000"/>
              <a:gd name="connsiteX4" fmla="*/ 3357150 w 10215191"/>
              <a:gd name="connsiteY4" fmla="*/ 616 h 13716000"/>
              <a:gd name="connsiteX5" fmla="*/ 3551651 w 10215191"/>
              <a:gd name="connsiteY5" fmla="*/ 2445 h 13716000"/>
              <a:gd name="connsiteX6" fmla="*/ 8630593 w 10215191"/>
              <a:gd name="connsiteY6" fmla="*/ 2473603 h 13716000"/>
              <a:gd name="connsiteX7" fmla="*/ 9220109 w 10215191"/>
              <a:gd name="connsiteY7" fmla="*/ 10415788 h 13716000"/>
              <a:gd name="connsiteX8" fmla="*/ 3510257 w 10215191"/>
              <a:gd name="connsiteY8" fmla="*/ 13714729 h 13716000"/>
              <a:gd name="connsiteX9" fmla="*/ 3357150 w 10215191"/>
              <a:gd name="connsiteY9" fmla="*/ 13715148 h 13716000"/>
              <a:gd name="connsiteX10" fmla="*/ 3357150 w 10215191"/>
              <a:gd name="connsiteY10" fmla="*/ 13716000 h 13716000"/>
              <a:gd name="connsiteX11" fmla="*/ 0 w 10215191"/>
              <a:gd name="connsiteY11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15191" h="13716000">
                <a:moveTo>
                  <a:pt x="0" y="0"/>
                </a:moveTo>
                <a:lnTo>
                  <a:pt x="3287179" y="0"/>
                </a:lnTo>
                <a:lnTo>
                  <a:pt x="3291721" y="0"/>
                </a:lnTo>
                <a:lnTo>
                  <a:pt x="3357150" y="0"/>
                </a:lnTo>
                <a:lnTo>
                  <a:pt x="3357150" y="616"/>
                </a:lnTo>
                <a:lnTo>
                  <a:pt x="3551651" y="2445"/>
                </a:lnTo>
                <a:cubicBezTo>
                  <a:pt x="5480388" y="57684"/>
                  <a:pt x="7344267" y="926442"/>
                  <a:pt x="8630593" y="2473603"/>
                </a:cubicBezTo>
                <a:cubicBezTo>
                  <a:pt x="10501613" y="4724020"/>
                  <a:pt x="10738377" y="7913799"/>
                  <a:pt x="9220109" y="10415788"/>
                </a:cubicBezTo>
                <a:cubicBezTo>
                  <a:pt x="7986516" y="12448653"/>
                  <a:pt x="5815207" y="13663476"/>
                  <a:pt x="3510257" y="13714729"/>
                </a:cubicBezTo>
                <a:lnTo>
                  <a:pt x="3357150" y="13715148"/>
                </a:lnTo>
                <a:lnTo>
                  <a:pt x="335715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00302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47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2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0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63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52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54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445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00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E6DA3-B1C9-4F69-BB86-359CAE8B53B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12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543D0F6-BA19-4F65-5117-3219054E2C7F}"/>
              </a:ext>
            </a:extLst>
          </p:cNvPr>
          <p:cNvSpPr/>
          <p:nvPr/>
        </p:nvSpPr>
        <p:spPr>
          <a:xfrm>
            <a:off x="0" y="857250"/>
            <a:ext cx="9144000" cy="5143500"/>
          </a:xfrm>
          <a:prstGeom prst="roundRect">
            <a:avLst>
              <a:gd name="adj" fmla="val 1328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36000">
                <a:schemeClr val="bg1"/>
              </a:gs>
              <a:gs pos="87000">
                <a:srgbClr val="FFEFC4">
                  <a:alpha val="61000"/>
                  <a:lumMod val="86000"/>
                </a:srgbClr>
              </a:gs>
              <a:gs pos="100000">
                <a:srgbClr val="FDD01D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675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1269E30-15E3-B8F2-31CC-EC1EEB8E8FE5}"/>
              </a:ext>
            </a:extLst>
          </p:cNvPr>
          <p:cNvSpPr/>
          <p:nvPr/>
        </p:nvSpPr>
        <p:spPr>
          <a:xfrm>
            <a:off x="3221659" y="2833628"/>
            <a:ext cx="5699516" cy="1046665"/>
          </a:xfrm>
          <a:prstGeom prst="roundRect">
            <a:avLst>
              <a:gd name="adj" fmla="val 6023"/>
            </a:avLst>
          </a:prstGeom>
          <a:solidFill>
            <a:schemeClr val="bg1"/>
          </a:solidFill>
          <a:ln w="28575">
            <a:solidFill>
              <a:srgbClr val="FDD0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675" dirty="0"/>
          </a:p>
        </p:txBody>
      </p:sp>
      <p:pic>
        <p:nvPicPr>
          <p:cNvPr id="9" name="Graphic 8" descr="Speech with solid fill">
            <a:extLst>
              <a:ext uri="{FF2B5EF4-FFF2-40B4-BE49-F238E27FC236}">
                <a16:creationId xmlns:a16="http://schemas.microsoft.com/office/drawing/2014/main" id="{BD477145-784C-0D1E-2BA3-403F2011D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10894" y="2369039"/>
            <a:ext cx="3675488" cy="26031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CE7249-F8FC-B92C-66EA-D696D3901EC1}"/>
              </a:ext>
            </a:extLst>
          </p:cNvPr>
          <p:cNvSpPr txBox="1"/>
          <p:nvPr/>
        </p:nvSpPr>
        <p:spPr>
          <a:xfrm>
            <a:off x="238675" y="2833628"/>
            <a:ext cx="11010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b="1" dirty="0">
                <a:solidFill>
                  <a:srgbClr val="004489"/>
                </a:solidFill>
              </a:rPr>
              <a:t>YOUR VOICE…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279C4E-2199-9685-A497-DD60AEF5DD61}"/>
              </a:ext>
            </a:extLst>
          </p:cNvPr>
          <p:cNvSpPr/>
          <p:nvPr/>
        </p:nvSpPr>
        <p:spPr>
          <a:xfrm>
            <a:off x="3229765" y="4149241"/>
            <a:ext cx="1607323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788" dirty="0">
                <a:solidFill>
                  <a:schemeClr val="bg1">
                    <a:lumMod val="50000"/>
                  </a:schemeClr>
                </a:solidFill>
              </a:rPr>
              <a:t>&lt; PLACEHOLDER FOR PHOTO&gt;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ACBF48-0272-697D-060A-9B0F5E0E3538}"/>
              </a:ext>
            </a:extLst>
          </p:cNvPr>
          <p:cNvSpPr/>
          <p:nvPr/>
        </p:nvSpPr>
        <p:spPr>
          <a:xfrm>
            <a:off x="5246478" y="4138387"/>
            <a:ext cx="1607323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788" dirty="0">
                <a:solidFill>
                  <a:schemeClr val="bg1">
                    <a:lumMod val="50000"/>
                  </a:schemeClr>
                </a:solidFill>
              </a:rPr>
              <a:t>&lt; PLACEHOLDER FOR PHOTO&gt;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5C540F-6BD5-26A0-6E81-76F3848F8234}"/>
              </a:ext>
            </a:extLst>
          </p:cNvPr>
          <p:cNvSpPr/>
          <p:nvPr/>
        </p:nvSpPr>
        <p:spPr>
          <a:xfrm>
            <a:off x="7263191" y="4149241"/>
            <a:ext cx="1607323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788" dirty="0">
                <a:solidFill>
                  <a:schemeClr val="bg1">
                    <a:lumMod val="50000"/>
                  </a:schemeClr>
                </a:solidFill>
              </a:rPr>
              <a:t>&lt; PLACEHOLDER FOR PHOTO&gt;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5F4992-E4D0-951B-7A18-6EA68D7B7C93}"/>
              </a:ext>
            </a:extLst>
          </p:cNvPr>
          <p:cNvSpPr txBox="1"/>
          <p:nvPr/>
        </p:nvSpPr>
        <p:spPr>
          <a:xfrm>
            <a:off x="3209733" y="5623114"/>
            <a:ext cx="160732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25" b="1" i="1" dirty="0">
                <a:solidFill>
                  <a:schemeClr val="tx2"/>
                </a:solidFill>
              </a:rPr>
              <a:t>Photo Caption: </a:t>
            </a:r>
            <a:r>
              <a:rPr lang="en-AU" sz="825" i="1" dirty="0">
                <a:solidFill>
                  <a:schemeClr val="tx2"/>
                </a:solidFill>
              </a:rPr>
              <a:t>&lt; detail of photo&gt;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BF4B66-C39A-F9D9-EB7A-F05A140C9D93}"/>
              </a:ext>
            </a:extLst>
          </p:cNvPr>
          <p:cNvSpPr txBox="1"/>
          <p:nvPr/>
        </p:nvSpPr>
        <p:spPr>
          <a:xfrm>
            <a:off x="5252226" y="5623114"/>
            <a:ext cx="160732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25" b="1" i="1" dirty="0">
                <a:solidFill>
                  <a:schemeClr val="tx2"/>
                </a:solidFill>
              </a:rPr>
              <a:t>Photo Caption: </a:t>
            </a:r>
            <a:r>
              <a:rPr lang="en-AU" sz="825" i="1" dirty="0">
                <a:solidFill>
                  <a:schemeClr val="tx2"/>
                </a:solidFill>
              </a:rPr>
              <a:t>&lt; detail of photo&gt;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21F519-D79B-C3F9-3C29-2B0938DE22F0}"/>
              </a:ext>
            </a:extLst>
          </p:cNvPr>
          <p:cNvSpPr txBox="1"/>
          <p:nvPr/>
        </p:nvSpPr>
        <p:spPr>
          <a:xfrm>
            <a:off x="7294720" y="5623114"/>
            <a:ext cx="160732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25" b="1" i="1" dirty="0">
                <a:solidFill>
                  <a:schemeClr val="tx2"/>
                </a:solidFill>
              </a:rPr>
              <a:t>Photo Caption: </a:t>
            </a:r>
            <a:r>
              <a:rPr lang="en-AU" sz="825" i="1" dirty="0">
                <a:solidFill>
                  <a:schemeClr val="tx2"/>
                </a:solidFill>
              </a:rPr>
              <a:t>&lt; detail of photo&gt;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F61031E-76AD-3C01-B3E7-213C1F344F56}"/>
              </a:ext>
            </a:extLst>
          </p:cNvPr>
          <p:cNvGrpSpPr/>
          <p:nvPr/>
        </p:nvGrpSpPr>
        <p:grpSpPr>
          <a:xfrm>
            <a:off x="-86064" y="794509"/>
            <a:ext cx="4671806" cy="1856147"/>
            <a:chOff x="-386738" y="-188351"/>
            <a:chExt cx="13198264" cy="6154594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A0BD8A68-0B9A-E850-1043-FA7D6D0806B4}"/>
                </a:ext>
              </a:extLst>
            </p:cNvPr>
            <p:cNvSpPr/>
            <p:nvPr/>
          </p:nvSpPr>
          <p:spPr>
            <a:xfrm>
              <a:off x="2690559" y="1494451"/>
              <a:ext cx="9028170" cy="4471792"/>
            </a:xfrm>
            <a:prstGeom prst="roundRect">
              <a:avLst>
                <a:gd name="adj" fmla="val 6023"/>
              </a:avLst>
            </a:prstGeom>
            <a:gradFill flip="none" rotWithShape="1">
              <a:gsLst>
                <a:gs pos="11000">
                  <a:schemeClr val="bg1"/>
                </a:gs>
                <a:gs pos="89000">
                  <a:srgbClr val="FEE06F"/>
                </a:gs>
                <a:gs pos="65000">
                  <a:srgbClr val="FEE796"/>
                </a:gs>
                <a:gs pos="46000">
                  <a:srgbClr val="FFF0C6"/>
                </a:gs>
                <a:gs pos="98000">
                  <a:srgbClr val="FDD01D"/>
                </a:gs>
              </a:gsLst>
              <a:lin ang="54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75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E37A9B-F256-9CB7-983B-911705843E46}"/>
                </a:ext>
              </a:extLst>
            </p:cNvPr>
            <p:cNvSpPr txBox="1"/>
            <p:nvPr/>
          </p:nvSpPr>
          <p:spPr>
            <a:xfrm>
              <a:off x="3002704" y="3868346"/>
              <a:ext cx="9808822" cy="1683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700" b="1" dirty="0"/>
                <a:t>OUR ACTION... </a:t>
              </a:r>
            </a:p>
          </p:txBody>
        </p:sp>
        <p:pic>
          <p:nvPicPr>
            <p:cNvPr id="38" name="Graphic 37" descr="Speech with solid fill">
              <a:extLst>
                <a:ext uri="{FF2B5EF4-FFF2-40B4-BE49-F238E27FC236}">
                  <a16:creationId xmlns:a16="http://schemas.microsoft.com/office/drawing/2014/main" id="{9D926281-5D48-2B36-00F6-110480CA7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386738" y="-188351"/>
              <a:ext cx="6154594" cy="6154594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3123C9D-6D40-CC7E-70FA-27DB88B8DC51}"/>
                </a:ext>
              </a:extLst>
            </p:cNvPr>
            <p:cNvSpPr txBox="1"/>
            <p:nvPr/>
          </p:nvSpPr>
          <p:spPr>
            <a:xfrm>
              <a:off x="893021" y="1108007"/>
              <a:ext cx="3698165" cy="3061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700" b="1" dirty="0">
                  <a:solidFill>
                    <a:schemeClr val="bg1"/>
                  </a:solidFill>
                </a:rPr>
                <a:t>YOUR VOICE…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A9FA534-D09D-CA47-6A74-18D5B07B271F}"/>
              </a:ext>
            </a:extLst>
          </p:cNvPr>
          <p:cNvSpPr txBox="1"/>
          <p:nvPr/>
        </p:nvSpPr>
        <p:spPr>
          <a:xfrm>
            <a:off x="1726875" y="4971518"/>
            <a:ext cx="11720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b="1" dirty="0"/>
              <a:t>ASK A QUESTION OR PROVIDE FEEDBACK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7944FDC-D664-1B96-4CA3-7B62E7DEECF5}"/>
              </a:ext>
            </a:extLst>
          </p:cNvPr>
          <p:cNvCxnSpPr>
            <a:cxnSpLocks/>
          </p:cNvCxnSpPr>
          <p:nvPr/>
        </p:nvCxnSpPr>
        <p:spPr>
          <a:xfrm flipH="1">
            <a:off x="1675978" y="5543928"/>
            <a:ext cx="116000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B950008-1E38-A7C4-FD1B-200E96BAA6B7}"/>
              </a:ext>
            </a:extLst>
          </p:cNvPr>
          <p:cNvCxnSpPr/>
          <p:nvPr/>
        </p:nvCxnSpPr>
        <p:spPr>
          <a:xfrm>
            <a:off x="2835980" y="4972213"/>
            <a:ext cx="0" cy="57171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Picture 1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175526F7-D108-BC1B-7482-548AEAE282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415" y="1564435"/>
            <a:ext cx="4467652" cy="850300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90A2428-DB49-EC04-EF84-0BC1E579F9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92" y="4308138"/>
            <a:ext cx="1235790" cy="12357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55A50F-5426-643A-E189-05A5191711E4}"/>
              </a:ext>
            </a:extLst>
          </p:cNvPr>
          <p:cNvSpPr txBox="1"/>
          <p:nvPr/>
        </p:nvSpPr>
        <p:spPr>
          <a:xfrm>
            <a:off x="3262300" y="2864445"/>
            <a:ext cx="1959104" cy="258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75" b="1" dirty="0"/>
              <a:t>OUR ACTION.</a:t>
            </a:r>
          </a:p>
        </p:txBody>
      </p:sp>
    </p:spTree>
    <p:extLst>
      <p:ext uri="{BB962C8B-B14F-4D97-AF65-F5344CB8AC3E}">
        <p14:creationId xmlns:p14="http://schemas.microsoft.com/office/powerpoint/2010/main" val="401795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370C6ED-0D23-E72E-FC4D-2B7F8D3F5A22}"/>
              </a:ext>
            </a:extLst>
          </p:cNvPr>
          <p:cNvGrpSpPr/>
          <p:nvPr/>
        </p:nvGrpSpPr>
        <p:grpSpPr>
          <a:xfrm>
            <a:off x="1043608" y="1855036"/>
            <a:ext cx="6696744" cy="1896041"/>
            <a:chOff x="-291401" y="1518184"/>
            <a:chExt cx="7602369" cy="231636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1A16024-D892-70F3-13AA-76D10F8288B2}"/>
                </a:ext>
              </a:extLst>
            </p:cNvPr>
            <p:cNvSpPr/>
            <p:nvPr/>
          </p:nvSpPr>
          <p:spPr>
            <a:xfrm>
              <a:off x="2555562" y="2123768"/>
              <a:ext cx="4755406" cy="1462320"/>
            </a:xfrm>
            <a:prstGeom prst="roundRect">
              <a:avLst>
                <a:gd name="adj" fmla="val 6023"/>
              </a:avLst>
            </a:prstGeom>
            <a:solidFill>
              <a:schemeClr val="bg1"/>
            </a:solidFill>
            <a:ln w="28575">
              <a:solidFill>
                <a:srgbClr val="FDD0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825" dirty="0"/>
            </a:p>
          </p:txBody>
        </p:sp>
        <p:pic>
          <p:nvPicPr>
            <p:cNvPr id="18" name="Graphic 17" descr="Speech with solid fill">
              <a:extLst>
                <a:ext uri="{FF2B5EF4-FFF2-40B4-BE49-F238E27FC236}">
                  <a16:creationId xmlns:a16="http://schemas.microsoft.com/office/drawing/2014/main" id="{C00F8DA1-8040-A0D8-9E4C-3A0E405AD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291401" y="1518184"/>
              <a:ext cx="3804809" cy="231636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28D783-269B-D351-1131-9F48C1F8285A}"/>
                </a:ext>
              </a:extLst>
            </p:cNvPr>
            <p:cNvSpPr txBox="1"/>
            <p:nvPr/>
          </p:nvSpPr>
          <p:spPr>
            <a:xfrm>
              <a:off x="311380" y="2071479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>
                  <a:solidFill>
                    <a:srgbClr val="004489"/>
                  </a:solidFill>
                </a:rPr>
                <a:t>YOUR VOICE…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22C8B9C-CEFF-3AC2-A8EB-A3604449E8AF}"/>
                </a:ext>
              </a:extLst>
            </p:cNvPr>
            <p:cNvSpPr txBox="1"/>
            <p:nvPr/>
          </p:nvSpPr>
          <p:spPr>
            <a:xfrm>
              <a:off x="3060503" y="2239620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/>
                <a:t>OUR ACTION.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C6C1D9A6-7B62-3C50-7C50-38F51962A151}"/>
              </a:ext>
            </a:extLst>
          </p:cNvPr>
          <p:cNvSpPr txBox="1"/>
          <p:nvPr/>
        </p:nvSpPr>
        <p:spPr>
          <a:xfrm>
            <a:off x="4112094" y="749203"/>
            <a:ext cx="48055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200" b="1" dirty="0">
                <a:solidFill>
                  <a:schemeClr val="tx1">
                    <a:lumMod val="50000"/>
                  </a:schemeClr>
                </a:solidFill>
              </a:rPr>
              <a:t>Your Voice Matters! </a:t>
            </a:r>
            <a:r>
              <a:rPr lang="en-AU" sz="1200" dirty="0">
                <a:solidFill>
                  <a:schemeClr val="tx1">
                    <a:lumMod val="50000"/>
                  </a:schemeClr>
                </a:solidFill>
              </a:rPr>
              <a:t>Your voice enables AME to drive positive outcomes by providing feedback and suggestions</a:t>
            </a:r>
            <a:r>
              <a:rPr lang="en-AU" sz="1200" b="1" dirty="0">
                <a:solidFill>
                  <a:schemeClr val="tx1">
                    <a:lumMod val="50000"/>
                  </a:schemeClr>
                </a:solidFill>
              </a:rPr>
              <a:t>. ‘Your Voice, Our Action’ </a:t>
            </a:r>
            <a:r>
              <a:rPr lang="en-AU" sz="1200" dirty="0">
                <a:solidFill>
                  <a:schemeClr val="tx1">
                    <a:lumMod val="50000"/>
                  </a:schemeClr>
                </a:solidFill>
              </a:rPr>
              <a:t>is Asset Management &amp; Engineering’s campaign to make positive change visible and to celebrate the hard work our teams undertake daily to achieve our vision of </a:t>
            </a:r>
            <a:r>
              <a:rPr lang="en-AU" sz="1200" b="1" i="1" dirty="0">
                <a:solidFill>
                  <a:schemeClr val="tx1">
                    <a:lumMod val="50000"/>
                  </a:schemeClr>
                </a:solidFill>
              </a:rPr>
              <a:t>Assuring BMA’s Future</a:t>
            </a:r>
            <a:r>
              <a:rPr lang="en-AU" sz="1200" dirty="0">
                <a:solidFill>
                  <a:schemeClr val="tx1">
                    <a:lumMod val="50000"/>
                  </a:schemeClr>
                </a:solidFill>
              </a:rPr>
              <a:t>. Your suggestions can be anything from helping out another team to executing an improvement project.  We want to hear it all and celebrate your hard work.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4BB5DBE-FDB2-BC6A-B41D-5D5D41F614BC}"/>
              </a:ext>
            </a:extLst>
          </p:cNvPr>
          <p:cNvGrpSpPr/>
          <p:nvPr/>
        </p:nvGrpSpPr>
        <p:grpSpPr>
          <a:xfrm>
            <a:off x="-108520" y="355437"/>
            <a:ext cx="4411504" cy="1615854"/>
            <a:chOff x="-386738" y="-188351"/>
            <a:chExt cx="12886118" cy="615459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709D15D-5AA9-F4E1-22B7-3BE62ADA43E4}"/>
                </a:ext>
              </a:extLst>
            </p:cNvPr>
            <p:cNvSpPr/>
            <p:nvPr/>
          </p:nvSpPr>
          <p:spPr>
            <a:xfrm>
              <a:off x="2690559" y="1494451"/>
              <a:ext cx="9028170" cy="4471792"/>
            </a:xfrm>
            <a:prstGeom prst="roundRect">
              <a:avLst>
                <a:gd name="adj" fmla="val 6023"/>
              </a:avLst>
            </a:prstGeom>
            <a:gradFill flip="none" rotWithShape="1">
              <a:gsLst>
                <a:gs pos="11000">
                  <a:schemeClr val="bg1"/>
                </a:gs>
                <a:gs pos="89000">
                  <a:srgbClr val="FEE06F"/>
                </a:gs>
                <a:gs pos="65000">
                  <a:srgbClr val="FEE796"/>
                </a:gs>
                <a:gs pos="46000">
                  <a:srgbClr val="FFF0C6"/>
                </a:gs>
                <a:gs pos="98000">
                  <a:srgbClr val="FDD01D"/>
                </a:gs>
              </a:gsLst>
              <a:lin ang="54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75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279F37-B646-B0A0-0B2C-1A6BE693D5A7}"/>
                </a:ext>
              </a:extLst>
            </p:cNvPr>
            <p:cNvSpPr txBox="1"/>
            <p:nvPr/>
          </p:nvSpPr>
          <p:spPr>
            <a:xfrm>
              <a:off x="2690557" y="3949098"/>
              <a:ext cx="9808823" cy="1992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800" b="1" dirty="0"/>
                <a:t>OUR ACTION…</a:t>
              </a:r>
            </a:p>
          </p:txBody>
        </p:sp>
        <p:pic>
          <p:nvPicPr>
            <p:cNvPr id="8" name="Graphic 7" descr="Speech with solid fill">
              <a:extLst>
                <a:ext uri="{FF2B5EF4-FFF2-40B4-BE49-F238E27FC236}">
                  <a16:creationId xmlns:a16="http://schemas.microsoft.com/office/drawing/2014/main" id="{095A6E76-6264-2554-DBAC-E632CBB07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386738" y="-188351"/>
              <a:ext cx="6154594" cy="61545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EE8BFC9-0D24-58FB-0EA8-3759649853D5}"/>
                </a:ext>
              </a:extLst>
            </p:cNvPr>
            <p:cNvSpPr txBox="1"/>
            <p:nvPr/>
          </p:nvSpPr>
          <p:spPr>
            <a:xfrm>
              <a:off x="893022" y="1108007"/>
              <a:ext cx="3698165" cy="2755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400" b="1" dirty="0">
                  <a:solidFill>
                    <a:schemeClr val="bg1"/>
                  </a:solidFill>
                </a:rPr>
                <a:t>YOUR VOICE…</a:t>
              </a:r>
            </a:p>
          </p:txBody>
        </p:sp>
      </p:grpSp>
      <p:pic>
        <p:nvPicPr>
          <p:cNvPr id="3" name="Picture 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615B093C-2C53-DA43-95B9-F49F3110FE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5030" b="8303"/>
          <a:stretch/>
        </p:blipFill>
        <p:spPr>
          <a:xfrm>
            <a:off x="3194681" y="898083"/>
            <a:ext cx="644245" cy="321519"/>
          </a:xfrm>
          <a:prstGeom prst="rect">
            <a:avLst/>
          </a:prstGeom>
        </p:spPr>
      </p:pic>
      <p:pic>
        <p:nvPicPr>
          <p:cNvPr id="35" name="Picture 3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397A20C3-189A-4EF1-6090-94498D76351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33" y="6551419"/>
            <a:ext cx="1451322" cy="276221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EBB3D-0F26-4E2B-B21D-B74E0B1AC790}"/>
              </a:ext>
            </a:extLst>
          </p:cNvPr>
          <p:cNvGrpSpPr/>
          <p:nvPr/>
        </p:nvGrpSpPr>
        <p:grpSpPr>
          <a:xfrm>
            <a:off x="1023162" y="3371584"/>
            <a:ext cx="6696744" cy="1896041"/>
            <a:chOff x="-291401" y="1518184"/>
            <a:chExt cx="7602369" cy="2316369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E022C3AA-ED72-2968-B901-5DE8A489DB95}"/>
                </a:ext>
              </a:extLst>
            </p:cNvPr>
            <p:cNvSpPr/>
            <p:nvPr/>
          </p:nvSpPr>
          <p:spPr>
            <a:xfrm>
              <a:off x="2555562" y="2123768"/>
              <a:ext cx="4755406" cy="1462320"/>
            </a:xfrm>
            <a:prstGeom prst="roundRect">
              <a:avLst>
                <a:gd name="adj" fmla="val 6023"/>
              </a:avLst>
            </a:prstGeom>
            <a:solidFill>
              <a:schemeClr val="bg1"/>
            </a:solidFill>
            <a:ln w="28575">
              <a:solidFill>
                <a:srgbClr val="FDD0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825" dirty="0"/>
            </a:p>
          </p:txBody>
        </p:sp>
        <p:pic>
          <p:nvPicPr>
            <p:cNvPr id="39" name="Graphic 38" descr="Speech with solid fill">
              <a:extLst>
                <a:ext uri="{FF2B5EF4-FFF2-40B4-BE49-F238E27FC236}">
                  <a16:creationId xmlns:a16="http://schemas.microsoft.com/office/drawing/2014/main" id="{992D3A28-FAF5-FBC0-BD27-980B07755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291401" y="1518184"/>
              <a:ext cx="3804809" cy="2316369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CC76FC7-E320-277B-840E-C342DC743E64}"/>
                </a:ext>
              </a:extLst>
            </p:cNvPr>
            <p:cNvSpPr txBox="1"/>
            <p:nvPr/>
          </p:nvSpPr>
          <p:spPr>
            <a:xfrm>
              <a:off x="311380" y="2071479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>
                  <a:solidFill>
                    <a:srgbClr val="004489"/>
                  </a:solidFill>
                </a:rPr>
                <a:t>YOUR VOICE…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F14F984-9B7B-DC86-A7F3-E81732E55D13}"/>
                </a:ext>
              </a:extLst>
            </p:cNvPr>
            <p:cNvSpPr txBox="1"/>
            <p:nvPr/>
          </p:nvSpPr>
          <p:spPr>
            <a:xfrm>
              <a:off x="3060503" y="2239620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/>
                <a:t>OUR ACTION.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72442A-B804-F4C5-DF53-5E245E797D45}"/>
              </a:ext>
            </a:extLst>
          </p:cNvPr>
          <p:cNvGrpSpPr/>
          <p:nvPr/>
        </p:nvGrpSpPr>
        <p:grpSpPr>
          <a:xfrm>
            <a:off x="991551" y="4815343"/>
            <a:ext cx="6696744" cy="1896041"/>
            <a:chOff x="-291401" y="1518184"/>
            <a:chExt cx="7602369" cy="2316369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DE22AA77-CA62-3B8B-655E-44A20566E76D}"/>
                </a:ext>
              </a:extLst>
            </p:cNvPr>
            <p:cNvSpPr/>
            <p:nvPr/>
          </p:nvSpPr>
          <p:spPr>
            <a:xfrm>
              <a:off x="2555562" y="2123768"/>
              <a:ext cx="4755406" cy="1462320"/>
            </a:xfrm>
            <a:prstGeom prst="roundRect">
              <a:avLst>
                <a:gd name="adj" fmla="val 6023"/>
              </a:avLst>
            </a:prstGeom>
            <a:solidFill>
              <a:schemeClr val="bg1"/>
            </a:solidFill>
            <a:ln w="28575">
              <a:solidFill>
                <a:srgbClr val="FDD0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825" dirty="0"/>
            </a:p>
          </p:txBody>
        </p:sp>
        <p:pic>
          <p:nvPicPr>
            <p:cNvPr id="44" name="Graphic 43" descr="Speech with solid fill">
              <a:extLst>
                <a:ext uri="{FF2B5EF4-FFF2-40B4-BE49-F238E27FC236}">
                  <a16:creationId xmlns:a16="http://schemas.microsoft.com/office/drawing/2014/main" id="{DF9FBBF4-2CA1-1124-49FC-D969CC00C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291401" y="1518184"/>
              <a:ext cx="3804809" cy="231636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BA24CDF-6297-ECC1-F2ED-2FD7E65078F9}"/>
                </a:ext>
              </a:extLst>
            </p:cNvPr>
            <p:cNvSpPr txBox="1"/>
            <p:nvPr/>
          </p:nvSpPr>
          <p:spPr>
            <a:xfrm>
              <a:off x="311380" y="2071479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>
                  <a:solidFill>
                    <a:srgbClr val="004489"/>
                  </a:solidFill>
                </a:rPr>
                <a:t>YOUR VOICE…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9732E2C-F0D8-AFD3-232D-9ACA95CF99A1}"/>
                </a:ext>
              </a:extLst>
            </p:cNvPr>
            <p:cNvSpPr txBox="1"/>
            <p:nvPr/>
          </p:nvSpPr>
          <p:spPr>
            <a:xfrm>
              <a:off x="3060503" y="2239620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/>
                <a:t>OUR ACTION.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020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370C6ED-0D23-E72E-FC4D-2B7F8D3F5A22}"/>
              </a:ext>
            </a:extLst>
          </p:cNvPr>
          <p:cNvGrpSpPr/>
          <p:nvPr/>
        </p:nvGrpSpPr>
        <p:grpSpPr>
          <a:xfrm>
            <a:off x="1282179" y="1940449"/>
            <a:ext cx="6195841" cy="1438892"/>
            <a:chOff x="-291401" y="1518184"/>
            <a:chExt cx="7602369" cy="231636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1A16024-D892-70F3-13AA-76D10F8288B2}"/>
                </a:ext>
              </a:extLst>
            </p:cNvPr>
            <p:cNvSpPr/>
            <p:nvPr/>
          </p:nvSpPr>
          <p:spPr>
            <a:xfrm>
              <a:off x="2555562" y="2123768"/>
              <a:ext cx="4755406" cy="1462320"/>
            </a:xfrm>
            <a:prstGeom prst="roundRect">
              <a:avLst>
                <a:gd name="adj" fmla="val 6023"/>
              </a:avLst>
            </a:prstGeom>
            <a:solidFill>
              <a:schemeClr val="bg1"/>
            </a:solidFill>
            <a:ln w="28575">
              <a:solidFill>
                <a:srgbClr val="FDD0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825" dirty="0"/>
            </a:p>
          </p:txBody>
        </p:sp>
        <p:pic>
          <p:nvPicPr>
            <p:cNvPr id="18" name="Graphic 17" descr="Speech with solid fill">
              <a:extLst>
                <a:ext uri="{FF2B5EF4-FFF2-40B4-BE49-F238E27FC236}">
                  <a16:creationId xmlns:a16="http://schemas.microsoft.com/office/drawing/2014/main" id="{C00F8DA1-8040-A0D8-9E4C-3A0E405AD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291401" y="1518184"/>
              <a:ext cx="3804809" cy="231636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28D783-269B-D351-1131-9F48C1F8285A}"/>
                </a:ext>
              </a:extLst>
            </p:cNvPr>
            <p:cNvSpPr txBox="1"/>
            <p:nvPr/>
          </p:nvSpPr>
          <p:spPr>
            <a:xfrm>
              <a:off x="311380" y="2071479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>
                  <a:solidFill>
                    <a:srgbClr val="004489"/>
                  </a:solidFill>
                </a:rPr>
                <a:t>YOUR VOICE…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22C8B9C-CEFF-3AC2-A8EB-A3604449E8AF}"/>
                </a:ext>
              </a:extLst>
            </p:cNvPr>
            <p:cNvSpPr txBox="1"/>
            <p:nvPr/>
          </p:nvSpPr>
          <p:spPr>
            <a:xfrm>
              <a:off x="3060503" y="2239620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/>
                <a:t>OUR ACTION.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ED292D-01E8-AC50-A51A-78FCEA57B49E}"/>
              </a:ext>
            </a:extLst>
          </p:cNvPr>
          <p:cNvGrpSpPr/>
          <p:nvPr/>
        </p:nvGrpSpPr>
        <p:grpSpPr>
          <a:xfrm>
            <a:off x="1264270" y="3188953"/>
            <a:ext cx="6195841" cy="1438892"/>
            <a:chOff x="-291401" y="1518184"/>
            <a:chExt cx="7602369" cy="231636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8E4EB20-5704-B0F9-5F53-88DC604ADF1E}"/>
                </a:ext>
              </a:extLst>
            </p:cNvPr>
            <p:cNvSpPr/>
            <p:nvPr/>
          </p:nvSpPr>
          <p:spPr>
            <a:xfrm>
              <a:off x="2555562" y="2123768"/>
              <a:ext cx="4755406" cy="1462320"/>
            </a:xfrm>
            <a:prstGeom prst="roundRect">
              <a:avLst>
                <a:gd name="adj" fmla="val 6023"/>
              </a:avLst>
            </a:prstGeom>
            <a:solidFill>
              <a:schemeClr val="bg1"/>
            </a:solidFill>
            <a:ln w="28575">
              <a:solidFill>
                <a:srgbClr val="FDD0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825" dirty="0"/>
            </a:p>
          </p:txBody>
        </p:sp>
        <p:pic>
          <p:nvPicPr>
            <p:cNvPr id="23" name="Graphic 22" descr="Speech with solid fill">
              <a:extLst>
                <a:ext uri="{FF2B5EF4-FFF2-40B4-BE49-F238E27FC236}">
                  <a16:creationId xmlns:a16="http://schemas.microsoft.com/office/drawing/2014/main" id="{DEE58C2C-2855-3C7F-8180-02F5289C3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291401" y="1518184"/>
              <a:ext cx="3804809" cy="231636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5CB6487-0F1B-8226-306C-762E620F85CF}"/>
                </a:ext>
              </a:extLst>
            </p:cNvPr>
            <p:cNvSpPr txBox="1"/>
            <p:nvPr/>
          </p:nvSpPr>
          <p:spPr>
            <a:xfrm>
              <a:off x="311380" y="2071479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>
                  <a:solidFill>
                    <a:srgbClr val="004489"/>
                  </a:solidFill>
                </a:rPr>
                <a:t>YOUR VOICE…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7E1DBD6-DFA1-E6C0-C28F-E0018339764D}"/>
                </a:ext>
              </a:extLst>
            </p:cNvPr>
            <p:cNvSpPr txBox="1"/>
            <p:nvPr/>
          </p:nvSpPr>
          <p:spPr>
            <a:xfrm>
              <a:off x="3060503" y="2239620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/>
                <a:t>OUR ACTION.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679FC05-1CEF-29A0-9D79-6DEF1AE53B30}"/>
              </a:ext>
            </a:extLst>
          </p:cNvPr>
          <p:cNvGrpSpPr/>
          <p:nvPr/>
        </p:nvGrpSpPr>
        <p:grpSpPr>
          <a:xfrm>
            <a:off x="1296892" y="4535993"/>
            <a:ext cx="6163219" cy="1438892"/>
            <a:chOff x="-291401" y="1518184"/>
            <a:chExt cx="7602369" cy="2316369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5CEF10B6-FD56-21AA-DB08-943E1EF265ED}"/>
                </a:ext>
              </a:extLst>
            </p:cNvPr>
            <p:cNvSpPr/>
            <p:nvPr/>
          </p:nvSpPr>
          <p:spPr>
            <a:xfrm>
              <a:off x="2555562" y="2123768"/>
              <a:ext cx="4755406" cy="1462320"/>
            </a:xfrm>
            <a:prstGeom prst="roundRect">
              <a:avLst>
                <a:gd name="adj" fmla="val 6023"/>
              </a:avLst>
            </a:prstGeom>
            <a:solidFill>
              <a:schemeClr val="bg1"/>
            </a:solidFill>
            <a:ln w="28575">
              <a:solidFill>
                <a:srgbClr val="FDD0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/>
            </a:p>
          </p:txBody>
        </p:sp>
        <p:pic>
          <p:nvPicPr>
            <p:cNvPr id="28" name="Graphic 27" descr="Speech with solid fill">
              <a:extLst>
                <a:ext uri="{FF2B5EF4-FFF2-40B4-BE49-F238E27FC236}">
                  <a16:creationId xmlns:a16="http://schemas.microsoft.com/office/drawing/2014/main" id="{C30EC996-FCB7-3D87-369F-D6250F79A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291401" y="1518184"/>
              <a:ext cx="3804809" cy="2316369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668899-D657-B839-ADFF-02387B2DF7CC}"/>
                </a:ext>
              </a:extLst>
            </p:cNvPr>
            <p:cNvSpPr txBox="1"/>
            <p:nvPr/>
          </p:nvSpPr>
          <p:spPr>
            <a:xfrm>
              <a:off x="311379" y="2071479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>
                  <a:solidFill>
                    <a:srgbClr val="004489"/>
                  </a:solidFill>
                </a:rPr>
                <a:t>YOUR VOICE …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12DD837-40B0-0825-DC84-ACC64645CB58}"/>
                </a:ext>
              </a:extLst>
            </p:cNvPr>
            <p:cNvSpPr txBox="1"/>
            <p:nvPr/>
          </p:nvSpPr>
          <p:spPr>
            <a:xfrm>
              <a:off x="3060504" y="2239620"/>
              <a:ext cx="2224041" cy="3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675" b="1" dirty="0"/>
                <a:t>OUR ACTION </a:t>
              </a:r>
            </a:p>
          </p:txBody>
        </p:sp>
      </p:grpSp>
      <p:pic>
        <p:nvPicPr>
          <p:cNvPr id="35" name="Picture 3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397A20C3-189A-4EF1-6090-94498D7635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73" y="6453336"/>
            <a:ext cx="1451322" cy="2762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C93422-D690-1FEB-6653-B0B70090B3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1"/>
            <a:ext cx="9164054" cy="16485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D2A519-9921-3151-7649-438FFBB20B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33" y="178829"/>
            <a:ext cx="8122322" cy="9063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8BAC30-A084-9CB4-DF4F-028B7B430CE3}"/>
              </a:ext>
            </a:extLst>
          </p:cNvPr>
          <p:cNvSpPr txBox="1"/>
          <p:nvPr/>
        </p:nvSpPr>
        <p:spPr>
          <a:xfrm>
            <a:off x="2624210" y="376904"/>
            <a:ext cx="4581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AU" sz="2800" b="1" dirty="0">
                <a:solidFill>
                  <a:schemeClr val="bg2">
                    <a:lumMod val="95000"/>
                  </a:schemeClr>
                </a:solidFill>
              </a:rPr>
              <a:t>YOUR VOICE, OUR ACTION</a:t>
            </a:r>
          </a:p>
        </p:txBody>
      </p:sp>
    </p:spTree>
    <p:extLst>
      <p:ext uri="{BB962C8B-B14F-4D97-AF65-F5344CB8AC3E}">
        <p14:creationId xmlns:p14="http://schemas.microsoft.com/office/powerpoint/2010/main" val="191807972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HPB Colour Palette">
      <a:dk1>
        <a:srgbClr val="000000"/>
      </a:dk1>
      <a:lt1>
        <a:srgbClr val="FFFFFF"/>
      </a:lt1>
      <a:dk2>
        <a:srgbClr val="50544D"/>
      </a:dk2>
      <a:lt2>
        <a:srgbClr val="FFFFFF"/>
      </a:lt2>
      <a:accent1>
        <a:srgbClr val="E65400"/>
      </a:accent1>
      <a:accent2>
        <a:srgbClr val="476475"/>
      </a:accent2>
      <a:accent3>
        <a:srgbClr val="FAB636"/>
      </a:accent3>
      <a:accent4>
        <a:srgbClr val="90B1C0"/>
      </a:accent4>
      <a:accent5>
        <a:srgbClr val="D8E0E3"/>
      </a:accent5>
      <a:accent6>
        <a:srgbClr val="B3DE68"/>
      </a:accent6>
      <a:hlink>
        <a:srgbClr val="234483"/>
      </a:hlink>
      <a:folHlink>
        <a:srgbClr val="F67B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9A798D-68B4-4F89-9DEE-03D58E52821B}" vid="{3ECCBBC0-8E38-4107-9EA8-E034BD002E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433</Words>
  <Application>Microsoft Office PowerPoint</Application>
  <PresentationFormat>On-screen Show (4:3)</PresentationFormat>
  <Paragraphs>50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Calibri</vt:lpstr>
      <vt:lpstr>Blank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Tonta, Bree</dc:creator>
  <cp:lastModifiedBy>Tonta, Bree</cp:lastModifiedBy>
  <cp:revision>1</cp:revision>
  <dcterms:created xsi:type="dcterms:W3CDTF">2024-06-23T23:15:33Z</dcterms:created>
  <dcterms:modified xsi:type="dcterms:W3CDTF">2024-06-24T00:30:27Z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dc48bf4-9a33-46e4-9146-5da3b30b343b_Enabled">
    <vt:lpwstr>true</vt:lpwstr>
  </property>
  <property fmtid="{D5CDD505-2E9C-101B-9397-08002B2CF9AE}" pid="3" name="MSIP_Label_6dc48bf4-9a33-46e4-9146-5da3b30b343b_SetDate">
    <vt:lpwstr>2024-06-24T00:29:48Z</vt:lpwstr>
  </property>
  <property fmtid="{D5CDD505-2E9C-101B-9397-08002B2CF9AE}" pid="4" name="MSIP_Label_6dc48bf4-9a33-46e4-9146-5da3b30b343b_Method">
    <vt:lpwstr>Standard</vt:lpwstr>
  </property>
  <property fmtid="{D5CDD505-2E9C-101B-9397-08002B2CF9AE}" pid="5" name="MSIP_Label_6dc48bf4-9a33-46e4-9146-5da3b30b343b_Name">
    <vt:lpwstr>Non-BHP</vt:lpwstr>
  </property>
  <property fmtid="{D5CDD505-2E9C-101B-9397-08002B2CF9AE}" pid="6" name="MSIP_Label_6dc48bf4-9a33-46e4-9146-5da3b30b343b_SiteId">
    <vt:lpwstr>4f6e1565-c2c7-43cb-8a4c-0981d022ce20</vt:lpwstr>
  </property>
  <property fmtid="{D5CDD505-2E9C-101B-9397-08002B2CF9AE}" pid="7" name="MSIP_Label_6dc48bf4-9a33-46e4-9146-5da3b30b343b_ActionId">
    <vt:lpwstr>0b56e338-aa4c-4751-8c49-2ba381953359</vt:lpwstr>
  </property>
  <property fmtid="{D5CDD505-2E9C-101B-9397-08002B2CF9AE}" pid="8" name="MSIP_Label_6dc48bf4-9a33-46e4-9146-5da3b30b343b_ContentBits">
    <vt:lpwstr>0</vt:lpwstr>
  </property>
</Properties>
</file>